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67" r:id="rId3"/>
    <p:sldId id="257" r:id="rId4"/>
    <p:sldId id="258" r:id="rId5"/>
    <p:sldId id="259" r:id="rId6"/>
    <p:sldId id="290" r:id="rId7"/>
    <p:sldId id="260" r:id="rId8"/>
    <p:sldId id="261" r:id="rId9"/>
    <p:sldId id="262" r:id="rId10"/>
    <p:sldId id="263" r:id="rId11"/>
    <p:sldId id="281" r:id="rId12"/>
    <p:sldId id="292" r:id="rId13"/>
    <p:sldId id="293" r:id="rId14"/>
    <p:sldId id="294" r:id="rId15"/>
    <p:sldId id="295" r:id="rId16"/>
    <p:sldId id="266" r:id="rId17"/>
    <p:sldId id="268" r:id="rId18"/>
    <p:sldId id="269" r:id="rId19"/>
    <p:sldId id="270" r:id="rId20"/>
    <p:sldId id="271" r:id="rId21"/>
    <p:sldId id="296" r:id="rId22"/>
    <p:sldId id="282" r:id="rId23"/>
    <p:sldId id="272" r:id="rId24"/>
    <p:sldId id="273" r:id="rId25"/>
    <p:sldId id="274" r:id="rId26"/>
    <p:sldId id="284" r:id="rId27"/>
    <p:sldId id="275" r:id="rId28"/>
    <p:sldId id="276" r:id="rId29"/>
    <p:sldId id="277" r:id="rId30"/>
    <p:sldId id="283" r:id="rId31"/>
    <p:sldId id="285" r:id="rId32"/>
    <p:sldId id="286" r:id="rId33"/>
    <p:sldId id="287" r:id="rId34"/>
    <p:sldId id="291" r:id="rId35"/>
    <p:sldId id="288" r:id="rId36"/>
    <p:sldId id="289" r:id="rId37"/>
  </p:sldIdLst>
  <p:sldSz cx="9144000" cy="6858000" type="screen4x3"/>
  <p:notesSz cx="6858000" cy="9144000"/>
  <p:custDataLst>
    <p:tags r:id="rId39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A58B9-90CF-44CB-94C2-B97D68CCB5EF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D052E-C544-4B59-8FB6-C4C57011F9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63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http://www.samuraj-cz.com/clanek/zaciname-s-monitoringem-site/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D052E-C544-4B59-8FB6-C4C57011F93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705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www.</a:t>
            </a:r>
            <a:r>
              <a:rPr lang="cs-CZ" smtClean="0"/>
              <a:t>systemonline.cz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D052E-C544-4B59-8FB6-C4C57011F937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38DB8-F4C7-4522-B45F-65C2C6B2A215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uptimeinstitute.com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77911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6B5A"/>
                </a:solidFill>
              </a:rPr>
              <a:t>Systémová integrace</a:t>
            </a:r>
            <a:br>
              <a:rPr lang="cs-CZ" dirty="0" smtClean="0">
                <a:solidFill>
                  <a:srgbClr val="006B5A"/>
                </a:solidFill>
              </a:rPr>
            </a:br>
            <a:r>
              <a:rPr lang="cs-CZ" b="1" dirty="0" smtClean="0">
                <a:solidFill>
                  <a:srgbClr val="006B5A"/>
                </a:solidFill>
              </a:rPr>
              <a:t>Administrace, datová centra a monitoring, </a:t>
            </a:r>
            <a:r>
              <a:rPr lang="cs-CZ" b="1" dirty="0" err="1" smtClean="0">
                <a:solidFill>
                  <a:srgbClr val="006B5A"/>
                </a:solidFill>
              </a:rPr>
              <a:t>virtualizace</a:t>
            </a:r>
            <a:endParaRPr lang="cs-CZ" b="1" dirty="0">
              <a:solidFill>
                <a:srgbClr val="006B5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Ing. Roman </a:t>
            </a:r>
            <a:r>
              <a:rPr lang="cs-CZ" dirty="0" err="1" smtClean="0">
                <a:solidFill>
                  <a:schemeClr val="tx1"/>
                </a:solidFill>
              </a:rPr>
              <a:t>Danel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1900" dirty="0" err="1" smtClean="0">
                <a:hlinkClick r:id="rId2"/>
              </a:rPr>
              <a:t>roman.danel</a:t>
            </a:r>
            <a:r>
              <a:rPr lang="cs-CZ" sz="1900" dirty="0" smtClean="0">
                <a:hlinkClick r:id="rId2"/>
              </a:rPr>
              <a:t>@</a:t>
            </a:r>
            <a:r>
              <a:rPr lang="cs-CZ" sz="1900" dirty="0" err="1" smtClean="0">
                <a:hlinkClick r:id="rId2"/>
              </a:rPr>
              <a:t>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dirty="0" err="1" smtClean="0">
                <a:solidFill>
                  <a:srgbClr val="006B5A"/>
                </a:solidFill>
              </a:rPr>
              <a:t>Hornicko</a:t>
            </a:r>
            <a:r>
              <a:rPr lang="cs-CZ" sz="1800" dirty="0" smtClean="0">
                <a:solidFill>
                  <a:srgbClr val="006B5A"/>
                </a:solidFill>
              </a:rPr>
              <a:t>–geologická fakulta</a:t>
            </a:r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2708920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Microsoft CAL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Client</a:t>
            </a:r>
            <a:r>
              <a:rPr lang="cs-CZ" b="1" dirty="0" smtClean="0"/>
              <a:t> Access </a:t>
            </a:r>
            <a:r>
              <a:rPr lang="cs-CZ" b="1" dirty="0" err="1" smtClean="0"/>
              <a:t>License</a:t>
            </a:r>
            <a:endParaRPr lang="cs-CZ" b="1" dirty="0" smtClean="0"/>
          </a:p>
          <a:p>
            <a:r>
              <a:rPr lang="cs-CZ" dirty="0" smtClean="0"/>
              <a:t>Licence za přístup klientů do serverového systému (operační systém, databáze…)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3600" dirty="0" smtClean="0"/>
              <a:t>Monitoring sítí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31624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monitoringu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servery </a:t>
            </a:r>
            <a:r>
              <a:rPr lang="cs-CZ" dirty="0"/>
              <a:t>a jejich </a:t>
            </a:r>
            <a:r>
              <a:rPr lang="cs-CZ" dirty="0" smtClean="0"/>
              <a:t>služby</a:t>
            </a:r>
            <a:endParaRPr lang="cs-CZ" dirty="0"/>
          </a:p>
          <a:p>
            <a:r>
              <a:rPr lang="cs-CZ" dirty="0" smtClean="0"/>
              <a:t>aktivní síťové prvky</a:t>
            </a:r>
            <a:endParaRPr lang="cs-CZ" dirty="0"/>
          </a:p>
          <a:p>
            <a:r>
              <a:rPr lang="cs-CZ" dirty="0" smtClean="0"/>
              <a:t>síťová komunikace/provoz</a:t>
            </a:r>
            <a:endParaRPr lang="cs-CZ" dirty="0"/>
          </a:p>
          <a:p>
            <a:r>
              <a:rPr lang="cs-CZ" dirty="0" smtClean="0"/>
              <a:t>bezpečnost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647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zajímá?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dostupnost serverů </a:t>
            </a:r>
          </a:p>
          <a:p>
            <a:r>
              <a:rPr lang="cs-CZ" dirty="0"/>
              <a:t>dostupnost služeb/aplikací (spolu s latencí – reakční dobou)</a:t>
            </a:r>
          </a:p>
          <a:p>
            <a:r>
              <a:rPr lang="cs-CZ" dirty="0"/>
              <a:t>události na serverech</a:t>
            </a:r>
          </a:p>
          <a:p>
            <a:r>
              <a:rPr lang="cs-CZ" dirty="0"/>
              <a:t>vytížení zdrojů (procesor, paměť, disk)</a:t>
            </a:r>
          </a:p>
          <a:p>
            <a:r>
              <a:rPr lang="cs-CZ" dirty="0"/>
              <a:t>vytížení linek – měření přenosu dat</a:t>
            </a:r>
          </a:p>
          <a:p>
            <a:r>
              <a:rPr lang="cs-CZ" dirty="0"/>
              <a:t>statistiky síťového provozu </a:t>
            </a:r>
          </a:p>
          <a:p>
            <a:r>
              <a:rPr lang="cs-CZ" dirty="0"/>
              <a:t>analýzy nestandardního chování v síti</a:t>
            </a:r>
          </a:p>
          <a:p>
            <a:r>
              <a:rPr lang="cs-CZ" dirty="0"/>
              <a:t>informace o portech </a:t>
            </a:r>
            <a:r>
              <a:rPr lang="cs-CZ" dirty="0" err="1"/>
              <a:t>switchů</a:t>
            </a:r>
            <a:endParaRPr lang="cs-CZ" dirty="0"/>
          </a:p>
          <a:p>
            <a:r>
              <a:rPr lang="cs-CZ" dirty="0"/>
              <a:t>monitoring speciálních oblastí jako je </a:t>
            </a:r>
            <a:r>
              <a:rPr lang="cs-CZ" dirty="0" err="1"/>
              <a:t>WiFi</a:t>
            </a:r>
            <a:r>
              <a:rPr lang="cs-CZ" dirty="0"/>
              <a:t> či IP telefonie</a:t>
            </a:r>
          </a:p>
          <a:p>
            <a:r>
              <a:rPr lang="cs-CZ" dirty="0"/>
              <a:t>bezpečnostní incidenty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5719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 agentem</a:t>
            </a:r>
          </a:p>
          <a:p>
            <a:r>
              <a:rPr lang="cs-CZ" dirty="0" smtClean="0"/>
              <a:t>Bez agenta – využití </a:t>
            </a:r>
            <a:r>
              <a:rPr lang="cs-CZ" dirty="0" err="1" smtClean="0"/>
              <a:t>protkolů</a:t>
            </a:r>
            <a:r>
              <a:rPr lang="cs-CZ" dirty="0"/>
              <a:t> SNMP, WMI, </a:t>
            </a:r>
            <a:r>
              <a:rPr lang="cs-CZ" dirty="0" smtClean="0"/>
              <a:t>IPMI…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9585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Technologie pro monitoring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dostupnost serveru pomocí ping testu</a:t>
            </a:r>
          </a:p>
          <a:p>
            <a:r>
              <a:rPr lang="cs-CZ" dirty="0"/>
              <a:t>dostupnost služby pomocí navázání TCP spojení nebo na aplikační úrovni</a:t>
            </a:r>
          </a:p>
          <a:p>
            <a:r>
              <a:rPr lang="cs-CZ" dirty="0"/>
              <a:t>události ze serverů - </a:t>
            </a:r>
            <a:r>
              <a:rPr lang="cs-CZ" dirty="0" err="1"/>
              <a:t>Syslog</a:t>
            </a:r>
            <a:endParaRPr lang="cs-CZ" dirty="0"/>
          </a:p>
          <a:p>
            <a:r>
              <a:rPr lang="cs-CZ" dirty="0"/>
              <a:t>získávání údajů pomocí klienta</a:t>
            </a:r>
          </a:p>
          <a:p>
            <a:r>
              <a:rPr lang="cs-CZ" dirty="0"/>
              <a:t>získávání údajů pomocí monitorovacích protokolů WMI, SNMP, IPMI</a:t>
            </a:r>
          </a:p>
          <a:p>
            <a:r>
              <a:rPr lang="cs-CZ" dirty="0"/>
              <a:t>sledování síťových toků - </a:t>
            </a:r>
            <a:r>
              <a:rPr lang="cs-CZ" dirty="0" err="1"/>
              <a:t>NetFlow</a:t>
            </a:r>
            <a:endParaRPr lang="cs-CZ" dirty="0"/>
          </a:p>
          <a:p>
            <a:r>
              <a:rPr lang="cs-CZ" dirty="0"/>
              <a:t>analýza síťových protokolů - network </a:t>
            </a:r>
            <a:r>
              <a:rPr lang="cs-CZ" dirty="0" err="1"/>
              <a:t>protocol</a:t>
            </a:r>
            <a:r>
              <a:rPr lang="cs-CZ" dirty="0"/>
              <a:t> </a:t>
            </a:r>
            <a:r>
              <a:rPr lang="cs-CZ" dirty="0" err="1"/>
              <a:t>analyzer</a:t>
            </a:r>
            <a:endParaRPr lang="cs-CZ" dirty="0"/>
          </a:p>
          <a:p>
            <a:r>
              <a:rPr lang="cs-CZ" dirty="0"/>
              <a:t>bezpečnost v síti - IDS/IPS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003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Monitoring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Bottlenecks</a:t>
            </a:r>
            <a:r>
              <a:rPr lang="cs-CZ" dirty="0" smtClean="0"/>
              <a:t> – úzké hrdlo</a:t>
            </a:r>
          </a:p>
          <a:p>
            <a:r>
              <a:rPr lang="cs-CZ" dirty="0" smtClean="0"/>
              <a:t>Problémy</a:t>
            </a:r>
          </a:p>
          <a:p>
            <a:pPr lvl="1"/>
            <a:r>
              <a:rPr lang="cs-CZ" dirty="0" smtClean="0"/>
              <a:t>Pomalé načítání stránek</a:t>
            </a:r>
          </a:p>
          <a:p>
            <a:pPr lvl="1"/>
            <a:r>
              <a:rPr lang="cs-CZ" dirty="0" smtClean="0"/>
              <a:t>Pomalá odezva aplikace</a:t>
            </a:r>
          </a:p>
          <a:p>
            <a:pPr lvl="1"/>
            <a:r>
              <a:rPr lang="cs-CZ" dirty="0" smtClean="0"/>
              <a:t>Porouchaný přenos souborů</a:t>
            </a:r>
          </a:p>
          <a:p>
            <a:pPr lvl="1"/>
            <a:r>
              <a:rPr lang="cs-CZ" dirty="0" smtClean="0"/>
              <a:t>Podezřelá aktivita uživatelů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NMS – Network Monitoring </a:t>
            </a:r>
            <a:r>
              <a:rPr lang="cs-CZ" dirty="0" err="1" smtClean="0"/>
              <a:t>Systems</a:t>
            </a:r>
            <a:endParaRPr lang="cs-CZ" dirty="0" smtClean="0"/>
          </a:p>
          <a:p>
            <a:r>
              <a:rPr lang="cs-CZ" dirty="0" smtClean="0"/>
              <a:t>IDS – </a:t>
            </a:r>
            <a:r>
              <a:rPr lang="cs-CZ" dirty="0" err="1" smtClean="0"/>
              <a:t>Intrusion</a:t>
            </a:r>
            <a:r>
              <a:rPr lang="cs-CZ" dirty="0" smtClean="0"/>
              <a:t> </a:t>
            </a:r>
            <a:r>
              <a:rPr lang="cs-CZ" dirty="0" err="1" smtClean="0"/>
              <a:t>Detection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endParaRPr lang="cs-CZ" dirty="0" smtClean="0"/>
          </a:p>
          <a:p>
            <a:r>
              <a:rPr lang="cs-CZ" dirty="0" smtClean="0"/>
              <a:t>IPS – </a:t>
            </a:r>
            <a:r>
              <a:rPr lang="cs-CZ" dirty="0" err="1" smtClean="0"/>
              <a:t>Intrusion</a:t>
            </a:r>
            <a:r>
              <a:rPr lang="cs-CZ" dirty="0" smtClean="0"/>
              <a:t> </a:t>
            </a:r>
            <a:r>
              <a:rPr lang="cs-CZ" dirty="0" err="1" smtClean="0"/>
              <a:t>Prevention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</a:t>
            </a:r>
            <a:r>
              <a:rPr lang="cs-CZ" dirty="0" smtClean="0"/>
              <a:t>zjišťujeme při m</a:t>
            </a:r>
            <a:r>
              <a:rPr lang="cs-CZ" dirty="0" smtClean="0"/>
              <a:t>onitoringu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Údaje o šířce přenosového pásma</a:t>
            </a:r>
          </a:p>
          <a:p>
            <a:r>
              <a:rPr lang="cs-CZ" dirty="0" smtClean="0"/>
              <a:t>Latence a doba odezvy </a:t>
            </a:r>
            <a:r>
              <a:rPr lang="cs-CZ" dirty="0" err="1" smtClean="0"/>
              <a:t>switchů</a:t>
            </a:r>
            <a:r>
              <a:rPr lang="cs-CZ" dirty="0" smtClean="0"/>
              <a:t>, </a:t>
            </a:r>
            <a:r>
              <a:rPr lang="cs-CZ" dirty="0" err="1" smtClean="0"/>
              <a:t>routerů</a:t>
            </a:r>
            <a:r>
              <a:rPr lang="cs-CZ" dirty="0" smtClean="0"/>
              <a:t> a serverů</a:t>
            </a:r>
          </a:p>
          <a:p>
            <a:r>
              <a:rPr lang="cs-CZ" dirty="0" smtClean="0"/>
              <a:t>Zatížení CPU serverů</a:t>
            </a:r>
          </a:p>
          <a:p>
            <a:r>
              <a:rPr lang="cs-CZ" dirty="0" smtClean="0"/>
              <a:t>Identifikace IP s největším </a:t>
            </a:r>
            <a:r>
              <a:rPr lang="cs-CZ" dirty="0" err="1" smtClean="0"/>
              <a:t>trafficem</a:t>
            </a:r>
            <a:endParaRPr lang="cs-CZ" dirty="0" smtClean="0"/>
          </a:p>
          <a:p>
            <a:r>
              <a:rPr lang="cs-CZ" dirty="0" smtClean="0"/>
              <a:t>Neautorizované využívání P2P sítí</a:t>
            </a:r>
          </a:p>
          <a:p>
            <a:r>
              <a:rPr lang="cs-CZ" dirty="0" smtClean="0"/>
              <a:t>Sdílení velkých souborů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Monitoring sítí - metriky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Packet</a:t>
            </a:r>
            <a:r>
              <a:rPr lang="cs-CZ" dirty="0" smtClean="0"/>
              <a:t> </a:t>
            </a:r>
            <a:r>
              <a:rPr lang="cs-CZ" dirty="0" err="1" smtClean="0"/>
              <a:t>round</a:t>
            </a:r>
            <a:r>
              <a:rPr lang="cs-CZ" dirty="0" smtClean="0"/>
              <a:t>-</a:t>
            </a:r>
            <a:r>
              <a:rPr lang="cs-CZ" dirty="0" err="1" smtClean="0"/>
              <a:t>trip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endParaRPr lang="cs-CZ" dirty="0" smtClean="0"/>
          </a:p>
          <a:p>
            <a:r>
              <a:rPr lang="cs-CZ" dirty="0" err="1" smtClean="0"/>
              <a:t>Packet</a:t>
            </a:r>
            <a:r>
              <a:rPr lang="cs-CZ" dirty="0" smtClean="0"/>
              <a:t> </a:t>
            </a:r>
            <a:r>
              <a:rPr lang="cs-CZ" dirty="0" err="1" smtClean="0"/>
              <a:t>loss</a:t>
            </a:r>
            <a:endParaRPr lang="cs-CZ" dirty="0" smtClean="0"/>
          </a:p>
          <a:p>
            <a:r>
              <a:rPr lang="cs-CZ" dirty="0" err="1" smtClean="0"/>
              <a:t>Packet</a:t>
            </a:r>
            <a:r>
              <a:rPr lang="cs-CZ" dirty="0" smtClean="0"/>
              <a:t> </a:t>
            </a:r>
            <a:r>
              <a:rPr lang="cs-CZ" dirty="0" err="1" smtClean="0"/>
              <a:t>delay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Největší zátěž:</a:t>
            </a:r>
          </a:p>
          <a:p>
            <a:pPr lvl="1"/>
            <a:r>
              <a:rPr lang="cs-CZ" dirty="0" err="1" smtClean="0"/>
              <a:t>VoIP</a:t>
            </a:r>
            <a:r>
              <a:rPr lang="cs-CZ" dirty="0" smtClean="0"/>
              <a:t> – </a:t>
            </a:r>
            <a:r>
              <a:rPr lang="cs-CZ" dirty="0" err="1" smtClean="0"/>
              <a:t>Voice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Internet</a:t>
            </a:r>
          </a:p>
          <a:p>
            <a:pPr lvl="1"/>
            <a:r>
              <a:rPr lang="cs-CZ" dirty="0" smtClean="0"/>
              <a:t>IPTV – Internet </a:t>
            </a:r>
            <a:r>
              <a:rPr lang="cs-CZ" dirty="0" err="1" smtClean="0"/>
              <a:t>Protocol</a:t>
            </a:r>
            <a:r>
              <a:rPr lang="cs-CZ" dirty="0" smtClean="0"/>
              <a:t> TV</a:t>
            </a:r>
          </a:p>
          <a:p>
            <a:pPr lvl="1"/>
            <a:r>
              <a:rPr lang="cs-CZ" dirty="0" smtClean="0"/>
              <a:t>VOD – Video on </a:t>
            </a:r>
            <a:r>
              <a:rPr lang="cs-CZ" dirty="0" err="1" smtClean="0"/>
              <a:t>Demand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MS Windows: Domény a </a:t>
            </a:r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directory</a:t>
            </a:r>
            <a:endParaRPr lang="cs-CZ" dirty="0" smtClean="0"/>
          </a:p>
          <a:p>
            <a:r>
              <a:rPr lang="cs-CZ" dirty="0" smtClean="0"/>
              <a:t>Monitoring </a:t>
            </a:r>
            <a:r>
              <a:rPr lang="cs-CZ" dirty="0" smtClean="0"/>
              <a:t>sítí</a:t>
            </a:r>
          </a:p>
          <a:p>
            <a:r>
              <a:rPr lang="cs-CZ" dirty="0" err="1" smtClean="0"/>
              <a:t>Virtualizace</a:t>
            </a:r>
            <a:endParaRPr lang="cs-CZ" dirty="0" smtClean="0"/>
          </a:p>
          <a:p>
            <a:r>
              <a:rPr lang="cs-CZ" dirty="0"/>
              <a:t>Datová centra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Monitoring sítí -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Ping – ICMP – Internet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Message</a:t>
            </a:r>
            <a:r>
              <a:rPr lang="cs-CZ" dirty="0" smtClean="0"/>
              <a:t> </a:t>
            </a:r>
            <a:r>
              <a:rPr lang="cs-CZ" dirty="0" err="1" smtClean="0"/>
              <a:t>Protocol</a:t>
            </a:r>
            <a:endParaRPr lang="cs-CZ" dirty="0" smtClean="0"/>
          </a:p>
          <a:p>
            <a:r>
              <a:rPr lang="cs-CZ" dirty="0" smtClean="0"/>
              <a:t>SNMP agenti</a:t>
            </a:r>
          </a:p>
          <a:p>
            <a:r>
              <a:rPr lang="cs-CZ" dirty="0" smtClean="0"/>
              <a:t>Dohledové systémy – </a:t>
            </a:r>
            <a:r>
              <a:rPr lang="cs-CZ" dirty="0" err="1" smtClean="0"/>
              <a:t>Nagios</a:t>
            </a:r>
            <a:r>
              <a:rPr lang="cs-CZ" dirty="0" smtClean="0"/>
              <a:t>, …</a:t>
            </a:r>
          </a:p>
          <a:p>
            <a:r>
              <a:rPr lang="cs-CZ" dirty="0" smtClean="0"/>
              <a:t>HW monitorovací zařízení</a:t>
            </a:r>
          </a:p>
          <a:p>
            <a:pPr lvl="1"/>
            <a:r>
              <a:rPr lang="cs-CZ" dirty="0" smtClean="0"/>
              <a:t>Zrcadlené porty přepínačů</a:t>
            </a:r>
          </a:p>
          <a:p>
            <a:pPr lvl="1"/>
            <a:r>
              <a:rPr lang="cs-CZ" dirty="0" err="1" smtClean="0"/>
              <a:t>Fail</a:t>
            </a:r>
            <a:r>
              <a:rPr lang="cs-CZ" dirty="0" smtClean="0"/>
              <a:t>-safe operace během výpadku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zkratek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ICMP</a:t>
            </a:r>
            <a:r>
              <a:rPr lang="en-US" dirty="0" smtClean="0"/>
              <a:t>  </a:t>
            </a:r>
            <a:r>
              <a:rPr lang="cs-CZ" dirty="0" smtClean="0"/>
              <a:t>	</a:t>
            </a:r>
            <a:r>
              <a:rPr lang="en-US" dirty="0" smtClean="0"/>
              <a:t>Internet </a:t>
            </a:r>
            <a:r>
              <a:rPr lang="en-US" dirty="0"/>
              <a:t>Control Message Protocol</a:t>
            </a:r>
            <a:br>
              <a:rPr lang="en-US" dirty="0"/>
            </a:br>
            <a:r>
              <a:rPr lang="en-US" b="1" dirty="0"/>
              <a:t>SNMP</a:t>
            </a:r>
            <a:r>
              <a:rPr lang="en-US" dirty="0"/>
              <a:t> </a:t>
            </a:r>
            <a:r>
              <a:rPr lang="cs-CZ" dirty="0"/>
              <a:t>	</a:t>
            </a:r>
            <a:r>
              <a:rPr lang="en-US" dirty="0" smtClean="0"/>
              <a:t>Simple </a:t>
            </a:r>
            <a:r>
              <a:rPr lang="en-US" dirty="0"/>
              <a:t>Network Management Protocol</a:t>
            </a:r>
            <a:br>
              <a:rPr lang="en-US" dirty="0"/>
            </a:br>
            <a:r>
              <a:rPr lang="en-US" b="1" dirty="0"/>
              <a:t>OID</a:t>
            </a:r>
            <a:r>
              <a:rPr lang="en-US" dirty="0"/>
              <a:t> </a:t>
            </a: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en-US" dirty="0" smtClean="0"/>
              <a:t>Object </a:t>
            </a:r>
            <a:r>
              <a:rPr lang="en-US" dirty="0"/>
              <a:t>Identifier </a:t>
            </a:r>
            <a:br>
              <a:rPr lang="en-US" dirty="0"/>
            </a:br>
            <a:r>
              <a:rPr lang="en-US" b="1" dirty="0"/>
              <a:t>WMI</a:t>
            </a:r>
            <a:r>
              <a:rPr lang="en-US" dirty="0"/>
              <a:t> </a:t>
            </a: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en-US" dirty="0" smtClean="0"/>
              <a:t>Windows </a:t>
            </a:r>
            <a:r>
              <a:rPr lang="en-US" dirty="0"/>
              <a:t>Management Instrumentation </a:t>
            </a:r>
            <a:br>
              <a:rPr lang="en-US" dirty="0"/>
            </a:br>
            <a:r>
              <a:rPr lang="en-US" b="1" dirty="0"/>
              <a:t>IPMI</a:t>
            </a:r>
            <a:r>
              <a:rPr lang="en-US" dirty="0"/>
              <a:t> </a:t>
            </a: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en-US" dirty="0" smtClean="0"/>
              <a:t>Intelligent </a:t>
            </a:r>
            <a:r>
              <a:rPr lang="en-US" dirty="0"/>
              <a:t>Platform Management Interface </a:t>
            </a:r>
            <a:br>
              <a:rPr lang="en-US" dirty="0"/>
            </a:br>
            <a:r>
              <a:rPr lang="en-US" b="1" dirty="0"/>
              <a:t>IPS</a:t>
            </a:r>
            <a:r>
              <a:rPr lang="en-US" dirty="0"/>
              <a:t> </a:t>
            </a: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en-US" dirty="0" smtClean="0"/>
              <a:t>Intrusion </a:t>
            </a:r>
            <a:r>
              <a:rPr lang="en-US" dirty="0"/>
              <a:t>Prevention System </a:t>
            </a:r>
            <a:br>
              <a:rPr lang="en-US" dirty="0"/>
            </a:br>
            <a:r>
              <a:rPr lang="en-US" b="1" dirty="0"/>
              <a:t>IDS</a:t>
            </a:r>
            <a:r>
              <a:rPr lang="en-US" dirty="0"/>
              <a:t> </a:t>
            </a: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en-US" dirty="0" smtClean="0"/>
              <a:t>Intrusion </a:t>
            </a:r>
            <a:r>
              <a:rPr lang="en-US" dirty="0"/>
              <a:t>Detection System </a:t>
            </a:r>
            <a:br>
              <a:rPr lang="en-US" dirty="0"/>
            </a:br>
            <a:r>
              <a:rPr lang="en-US" b="1" dirty="0"/>
              <a:t>IP</a:t>
            </a:r>
            <a:r>
              <a:rPr lang="en-US" dirty="0"/>
              <a:t> </a:t>
            </a: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en-US" dirty="0" smtClean="0"/>
              <a:t>Internet </a:t>
            </a:r>
            <a:r>
              <a:rPr lang="en-US" dirty="0"/>
              <a:t>Protocol</a:t>
            </a:r>
            <a:br>
              <a:rPr lang="en-US" dirty="0"/>
            </a:br>
            <a:r>
              <a:rPr lang="en-US" b="1" dirty="0"/>
              <a:t>TCP</a:t>
            </a:r>
            <a:r>
              <a:rPr lang="en-US" dirty="0"/>
              <a:t> </a:t>
            </a: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en-US" dirty="0" smtClean="0"/>
              <a:t>Transmission </a:t>
            </a:r>
            <a:r>
              <a:rPr lang="en-US" dirty="0"/>
              <a:t>Control Protocol</a:t>
            </a:r>
            <a:br>
              <a:rPr lang="en-US" dirty="0"/>
            </a:br>
            <a:r>
              <a:rPr lang="en-US" b="1" dirty="0"/>
              <a:t>MAC</a:t>
            </a:r>
            <a:r>
              <a:rPr lang="en-US" dirty="0"/>
              <a:t> </a:t>
            </a:r>
            <a:r>
              <a:rPr lang="cs-CZ" dirty="0" smtClean="0"/>
              <a:t>		</a:t>
            </a:r>
            <a:r>
              <a:rPr lang="en-US" dirty="0" smtClean="0"/>
              <a:t>Media </a:t>
            </a:r>
            <a:r>
              <a:rPr lang="en-US" dirty="0"/>
              <a:t>Access Control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297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3600" dirty="0" err="1" smtClean="0"/>
              <a:t>Virtualizace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281876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Virtualizace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Virtualizace</a:t>
            </a:r>
            <a:r>
              <a:rPr lang="cs-CZ" dirty="0" smtClean="0"/>
              <a:t> - postupy a techniky, které umožňují k dostupným zdrojům přistupovat jiným způsobem, než jakým fyzicky existují</a:t>
            </a:r>
          </a:p>
          <a:p>
            <a:endParaRPr lang="cs-CZ" dirty="0" smtClean="0"/>
          </a:p>
          <a:p>
            <a:r>
              <a:rPr lang="cs-CZ" dirty="0" smtClean="0"/>
              <a:t>Software, který vytváří virtuální prostředí mezi počítačem a operačním systémem, ve kterém uživatel může pracovat na abstraktním stroji </a:t>
            </a:r>
          </a:p>
          <a:p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Virtualizace</a:t>
            </a:r>
            <a:r>
              <a:rPr lang="cs-CZ" dirty="0" smtClean="0"/>
              <a:t> </a:t>
            </a:r>
            <a:r>
              <a:rPr lang="cs-CZ" dirty="0" err="1" smtClean="0"/>
              <a:t>desktopových</a:t>
            </a:r>
            <a:r>
              <a:rPr lang="cs-CZ" dirty="0" smtClean="0"/>
              <a:t> 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Virtualizace</a:t>
            </a:r>
            <a:r>
              <a:rPr lang="cs-CZ" dirty="0" smtClean="0"/>
              <a:t> na úrovni OS</a:t>
            </a:r>
          </a:p>
          <a:p>
            <a:pPr lvl="1"/>
            <a:r>
              <a:rPr lang="cs-CZ" dirty="0" smtClean="0"/>
              <a:t>Využití jediného jádra operačního hostitelského systému několika izolovanými virtuálními stroji</a:t>
            </a:r>
          </a:p>
          <a:p>
            <a:pPr lvl="1"/>
            <a:r>
              <a:rPr lang="cs-CZ" dirty="0" smtClean="0"/>
              <a:t>Hostitelský i hostované systémy musí být stejné (dokonce ve stejné verzi) </a:t>
            </a:r>
          </a:p>
          <a:p>
            <a:pPr lvl="1"/>
            <a:r>
              <a:rPr lang="cs-CZ" dirty="0" smtClean="0"/>
              <a:t>pád jednoho stroje způsobí pád všech ostatních.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Virtualizace</a:t>
            </a:r>
            <a:r>
              <a:rPr lang="cs-CZ" dirty="0" smtClean="0"/>
              <a:t> </a:t>
            </a:r>
            <a:r>
              <a:rPr lang="cs-CZ" dirty="0" err="1" smtClean="0"/>
              <a:t>desktopových</a:t>
            </a:r>
            <a:r>
              <a:rPr lang="cs-CZ" dirty="0" smtClean="0"/>
              <a:t> 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Plná </a:t>
            </a:r>
            <a:r>
              <a:rPr lang="cs-CZ" dirty="0" err="1" smtClean="0"/>
              <a:t>virtualizace</a:t>
            </a:r>
            <a:endParaRPr lang="cs-CZ" dirty="0" smtClean="0"/>
          </a:p>
          <a:p>
            <a:pPr lvl="1"/>
            <a:r>
              <a:rPr lang="cs-CZ" dirty="0" smtClean="0"/>
              <a:t>Hostovaný stroj je emulován pomocí </a:t>
            </a:r>
            <a:r>
              <a:rPr lang="cs-CZ" dirty="0" err="1" smtClean="0"/>
              <a:t>virtualizačního</a:t>
            </a:r>
            <a:r>
              <a:rPr lang="cs-CZ" dirty="0" smtClean="0"/>
              <a:t> hardware. </a:t>
            </a:r>
          </a:p>
          <a:p>
            <a:pPr lvl="1"/>
            <a:r>
              <a:rPr lang="pt-BR" dirty="0" smtClean="0"/>
              <a:t>VirtualBox, VMware, MS Virtual PC </a:t>
            </a:r>
            <a:endParaRPr lang="cs-CZ" dirty="0" smtClean="0"/>
          </a:p>
          <a:p>
            <a:pPr lvl="1"/>
            <a:r>
              <a:rPr lang="cs-CZ" dirty="0" smtClean="0"/>
              <a:t>Nevýhoda – pomalé I/O</a:t>
            </a:r>
            <a:endParaRPr lang="pt-BR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Virtualizace</a:t>
            </a:r>
            <a:r>
              <a:rPr lang="cs-CZ" dirty="0" smtClean="0"/>
              <a:t> serverů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Fyzický server každému </a:t>
            </a:r>
            <a:r>
              <a:rPr lang="cs-CZ" dirty="0" smtClean="0"/>
              <a:t>virtuálnímu </a:t>
            </a:r>
            <a:r>
              <a:rPr lang="cs-CZ" dirty="0"/>
              <a:t>serveru emuluje virtuální hardware (procesor, paměť, disk, síťová karta, mechaniky, periferní zařízení a další). </a:t>
            </a:r>
            <a:endParaRPr lang="cs-CZ" dirty="0" smtClean="0"/>
          </a:p>
          <a:p>
            <a:r>
              <a:rPr lang="cs-CZ" dirty="0" smtClean="0"/>
              <a:t>Více virtuálních serverů sdílí fyzické prostředky - úspora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60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Virtualizační</a:t>
            </a:r>
            <a:r>
              <a:rPr lang="cs-CZ" dirty="0" smtClean="0"/>
              <a:t>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Oracle</a:t>
            </a:r>
            <a:r>
              <a:rPr lang="cs-CZ" dirty="0" smtClean="0"/>
              <a:t> VM </a:t>
            </a:r>
            <a:r>
              <a:rPr lang="cs-CZ" dirty="0" err="1" smtClean="0"/>
              <a:t>VirtualBox</a:t>
            </a:r>
            <a:endParaRPr lang="cs-CZ" dirty="0" smtClean="0"/>
          </a:p>
          <a:p>
            <a:r>
              <a:rPr lang="cs-CZ" dirty="0" err="1" smtClean="0"/>
              <a:t>Vmware</a:t>
            </a:r>
            <a:r>
              <a:rPr lang="cs-CZ" dirty="0" smtClean="0"/>
              <a:t> Workstation</a:t>
            </a:r>
          </a:p>
          <a:p>
            <a:r>
              <a:rPr lang="cs-CZ" dirty="0" smtClean="0"/>
              <a:t>Microsoft </a:t>
            </a:r>
            <a:r>
              <a:rPr lang="cs-CZ" dirty="0" err="1" smtClean="0"/>
              <a:t>Virtual</a:t>
            </a:r>
            <a:r>
              <a:rPr lang="cs-CZ" dirty="0" smtClean="0"/>
              <a:t> </a:t>
            </a:r>
            <a:r>
              <a:rPr lang="cs-CZ" dirty="0" smtClean="0"/>
              <a:t>PC</a:t>
            </a:r>
          </a:p>
          <a:p>
            <a:r>
              <a:rPr lang="cs-CZ" dirty="0" smtClean="0"/>
              <a:t>CITRIX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Windows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Oracle</a:t>
            </a:r>
            <a:r>
              <a:rPr lang="cs-CZ" dirty="0" smtClean="0"/>
              <a:t> </a:t>
            </a:r>
            <a:r>
              <a:rPr lang="cs-CZ" dirty="0" err="1" smtClean="0"/>
              <a:t>Virtual</a:t>
            </a:r>
            <a:r>
              <a:rPr lang="cs-CZ" dirty="0" smtClean="0"/>
              <a:t> Box (4.1.16)</a:t>
            </a:r>
          </a:p>
          <a:p>
            <a:r>
              <a:rPr lang="cs-CZ" dirty="0" err="1" smtClean="0"/>
              <a:t>Vmware</a:t>
            </a:r>
            <a:r>
              <a:rPr lang="cs-CZ" dirty="0" smtClean="0"/>
              <a:t> Workstation</a:t>
            </a:r>
          </a:p>
          <a:p>
            <a:r>
              <a:rPr lang="cs-CZ" dirty="0" smtClean="0"/>
              <a:t>Hyper-V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Hyper-V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Náhrada </a:t>
            </a:r>
            <a:r>
              <a:rPr lang="cs-CZ" dirty="0" err="1" smtClean="0"/>
              <a:t>Virtual</a:t>
            </a:r>
            <a:r>
              <a:rPr lang="cs-CZ" dirty="0" smtClean="0"/>
              <a:t> PC</a:t>
            </a:r>
          </a:p>
          <a:p>
            <a:r>
              <a:rPr lang="cs-CZ" dirty="0" smtClean="0"/>
              <a:t>Vyžaduje procesory s podporou druhé úrovně SLAT technologie (Intel i3 min)</a:t>
            </a:r>
          </a:p>
          <a:p>
            <a:r>
              <a:rPr lang="cs-CZ" dirty="0" err="1" smtClean="0"/>
              <a:t>hypervizorově</a:t>
            </a:r>
            <a:r>
              <a:rPr lang="cs-CZ" dirty="0" smtClean="0"/>
              <a:t> </a:t>
            </a:r>
            <a:r>
              <a:rPr lang="cs-CZ" dirty="0"/>
              <a:t>stavěný serverový </a:t>
            </a:r>
            <a:r>
              <a:rPr lang="cs-CZ" dirty="0" smtClean="0"/>
              <a:t>systém – vlastní OS umožňující spustit další OS</a:t>
            </a:r>
          </a:p>
          <a:p>
            <a:r>
              <a:rPr lang="cs-CZ" dirty="0" smtClean="0"/>
              <a:t>2008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Seskupení počítačů se systémem Windows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skupina</a:t>
            </a:r>
          </a:p>
          <a:p>
            <a:r>
              <a:rPr lang="cs-CZ" dirty="0" smtClean="0"/>
              <a:t>Doména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příklady </a:t>
            </a:r>
            <a:r>
              <a:rPr lang="cs-CZ" dirty="0" err="1" smtClean="0"/>
              <a:t>virtualizace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RAID</a:t>
            </a:r>
          </a:p>
          <a:p>
            <a:r>
              <a:rPr lang="cs-CZ" dirty="0" smtClean="0"/>
              <a:t>Virtuální paměť</a:t>
            </a:r>
          </a:p>
          <a:p>
            <a:r>
              <a:rPr lang="cs-CZ" dirty="0" smtClean="0"/>
              <a:t>Emulace HW – např. </a:t>
            </a:r>
            <a:r>
              <a:rPr lang="cs-CZ" dirty="0" err="1" smtClean="0"/>
              <a:t>Sinlcair</a:t>
            </a:r>
            <a:endParaRPr lang="cs-CZ" dirty="0" smtClean="0"/>
          </a:p>
          <a:p>
            <a:r>
              <a:rPr lang="cs-CZ" dirty="0" smtClean="0"/>
              <a:t>Emulace API – př. </a:t>
            </a:r>
            <a:r>
              <a:rPr lang="cs-CZ" dirty="0" err="1" smtClean="0"/>
              <a:t>Cygwin</a:t>
            </a:r>
            <a:r>
              <a:rPr lang="cs-CZ" dirty="0" smtClean="0"/>
              <a:t> – POSIX aplikace v nativním API Windows</a:t>
            </a:r>
          </a:p>
          <a:p>
            <a:r>
              <a:rPr lang="cs-CZ" dirty="0" smtClean="0"/>
              <a:t>Emulace OS –  např. WINE – spuštění Windows v Linuxu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65987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Datová centra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6841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Datová centra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Integrace HW do jednoho místa</a:t>
            </a:r>
          </a:p>
          <a:p>
            <a:r>
              <a:rPr lang="cs-CZ" dirty="0" smtClean="0"/>
              <a:t>Zázemí pro další infrastrukturu</a:t>
            </a:r>
          </a:p>
          <a:p>
            <a:r>
              <a:rPr lang="cs-CZ" dirty="0" smtClean="0"/>
              <a:t>Při návrhu je vhodné popsat současný stav a zároveň odhadnout požadavky na kapacitu za cca 5 let</a:t>
            </a:r>
          </a:p>
          <a:p>
            <a:r>
              <a:rPr lang="cs-CZ" dirty="0" smtClean="0"/>
              <a:t>Nastavení vysokých parametrů „pro jistotu“ -&gt; velké náklady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197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Datová centra - 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TIA-EIA 942</a:t>
            </a:r>
          </a:p>
          <a:p>
            <a:pPr lvl="1"/>
            <a:r>
              <a:rPr lang="cs-CZ" dirty="0" err="1" smtClean="0"/>
              <a:t>Tier</a:t>
            </a:r>
            <a:r>
              <a:rPr lang="cs-CZ" dirty="0" smtClean="0"/>
              <a:t> 1 až </a:t>
            </a:r>
            <a:r>
              <a:rPr lang="cs-CZ" dirty="0" err="1" smtClean="0"/>
              <a:t>Tier</a:t>
            </a:r>
            <a:r>
              <a:rPr lang="cs-CZ" dirty="0" smtClean="0"/>
              <a:t> 4 (nejlepší)</a:t>
            </a:r>
          </a:p>
          <a:p>
            <a:pPr lvl="1"/>
            <a:r>
              <a:rPr lang="cs-CZ" dirty="0" smtClean="0"/>
              <a:t>Dle hodnocení vnějších vlivů a jednotlivých systémů v DC</a:t>
            </a:r>
          </a:p>
          <a:p>
            <a:r>
              <a:rPr lang="cs-CZ" b="1" dirty="0" err="1" smtClean="0"/>
              <a:t>Uptime</a:t>
            </a:r>
            <a:r>
              <a:rPr lang="cs-CZ" b="1" dirty="0" smtClean="0"/>
              <a:t> Institute </a:t>
            </a:r>
            <a:r>
              <a:rPr lang="cs-CZ" dirty="0"/>
              <a:t>– </a:t>
            </a:r>
            <a:r>
              <a:rPr lang="cs-CZ" dirty="0" smtClean="0"/>
              <a:t>doporučení, normy,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://uptimeinstitute.com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7865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Tier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– </a:t>
            </a:r>
            <a:r>
              <a:rPr lang="cs-CZ" dirty="0" err="1" smtClean="0"/>
              <a:t>down-time</a:t>
            </a:r>
            <a:r>
              <a:rPr lang="cs-CZ" dirty="0" smtClean="0"/>
              <a:t> per </a:t>
            </a:r>
            <a:r>
              <a:rPr lang="cs-CZ" dirty="0" err="1" smtClean="0"/>
              <a:t>year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Tier 1 (99.671%) status would allow 1729.224 minutes</a:t>
            </a:r>
          </a:p>
          <a:p>
            <a:r>
              <a:rPr lang="en-US" sz="2800" dirty="0"/>
              <a:t>Tier 2 (99.741%) status would allow 1361.304 minutes</a:t>
            </a:r>
          </a:p>
          <a:p>
            <a:r>
              <a:rPr lang="en-US" sz="2800" dirty="0"/>
              <a:t>Tier 3 (99.982%) status would allow 94.608 minutes</a:t>
            </a:r>
          </a:p>
          <a:p>
            <a:r>
              <a:rPr lang="en-US" sz="2800" dirty="0"/>
              <a:t>Tier 4 (99.995%) status would allow 26.28 </a:t>
            </a:r>
            <a:r>
              <a:rPr lang="en-US" sz="2800" dirty="0" smtClean="0"/>
              <a:t>minutes</a:t>
            </a: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Poznámka</a:t>
            </a:r>
            <a:r>
              <a:rPr lang="cs-CZ" sz="2800" dirty="0"/>
              <a:t>: 1 rok = </a:t>
            </a:r>
            <a:r>
              <a:rPr lang="cs-CZ" sz="2800" dirty="0" smtClean="0"/>
              <a:t>525 600 minut</a:t>
            </a:r>
            <a:endParaRPr lang="en-US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5553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Datová centra – výběr lokality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Příkon elektrické energie</a:t>
            </a:r>
          </a:p>
          <a:p>
            <a:r>
              <a:rPr lang="cs-CZ" dirty="0" smtClean="0"/>
              <a:t>Dostupnost síťové infrastruktury (způsob napojení DC na páteřní síť)</a:t>
            </a:r>
          </a:p>
          <a:p>
            <a:r>
              <a:rPr lang="cs-CZ" dirty="0" smtClean="0"/>
              <a:t>Vhodná poloha</a:t>
            </a:r>
          </a:p>
          <a:p>
            <a:r>
              <a:rPr lang="cs-CZ" dirty="0" smtClean="0"/>
              <a:t>Budova</a:t>
            </a:r>
          </a:p>
          <a:p>
            <a:r>
              <a:rPr lang="cs-CZ" dirty="0" smtClean="0"/>
              <a:t>Technologické celky</a:t>
            </a:r>
          </a:p>
          <a:p>
            <a:pPr lvl="1"/>
            <a:r>
              <a:rPr lang="cs-CZ" dirty="0" smtClean="0"/>
              <a:t>Elektřina, zálohování napájení, klimatizace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3590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Přínosy DC oproti distribuovanému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UPS, záložní zdroje, dieselagregáty na jednom místě – menší počet, jednodušší servis</a:t>
            </a:r>
          </a:p>
          <a:p>
            <a:r>
              <a:rPr lang="cs-CZ" dirty="0" smtClean="0"/>
              <a:t>Konektivita se řeší z jednoho místa</a:t>
            </a:r>
          </a:p>
          <a:p>
            <a:r>
              <a:rPr lang="cs-CZ" dirty="0" smtClean="0"/>
              <a:t>Jednodušší servis, redukce servisních nákladů</a:t>
            </a:r>
          </a:p>
          <a:p>
            <a:r>
              <a:rPr lang="cs-CZ" dirty="0" smtClean="0"/>
              <a:t>Jednodušší řešení klimatizace</a:t>
            </a:r>
          </a:p>
          <a:p>
            <a:r>
              <a:rPr lang="cs-CZ" dirty="0" smtClean="0"/>
              <a:t>Snížení nákladů na elektřinu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42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oubor objektů zabezpečení, které sdílejí centrální souborovou databázi (</a:t>
            </a:r>
            <a:r>
              <a:rPr lang="cs-CZ" b="1" dirty="0" err="1" smtClean="0"/>
              <a:t>Active</a:t>
            </a:r>
            <a:r>
              <a:rPr lang="cs-CZ" b="1" dirty="0" smtClean="0"/>
              <a:t> </a:t>
            </a:r>
            <a:r>
              <a:rPr lang="cs-CZ" b="1" dirty="0" err="1" smtClean="0"/>
              <a:t>Directory</a:t>
            </a:r>
            <a:r>
              <a:rPr lang="cs-CZ" dirty="0" smtClean="0"/>
              <a:t>)</a:t>
            </a:r>
          </a:p>
          <a:p>
            <a:r>
              <a:rPr lang="cs-CZ" dirty="0" smtClean="0"/>
              <a:t>Od Windows 2000</a:t>
            </a:r>
          </a:p>
          <a:p>
            <a:r>
              <a:rPr lang="cs-CZ" dirty="0" smtClean="0"/>
              <a:t>Řadič domény - server, který spravuje všechny bezpečnostní aspekty mezi uživatelem a doménou, centralizuje zabezpečení a správu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Directory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mplementace </a:t>
            </a:r>
            <a:r>
              <a:rPr lang="cs-CZ" b="1" dirty="0" smtClean="0"/>
              <a:t>adresářových služeb LDAP </a:t>
            </a:r>
            <a:r>
              <a:rPr lang="cs-CZ" dirty="0" smtClean="0"/>
              <a:t>firmou Microsoft pro použití v prostředí systému Microsoft Windows</a:t>
            </a:r>
          </a:p>
          <a:p>
            <a:r>
              <a:rPr lang="cs-CZ" dirty="0" smtClean="0"/>
              <a:t>Umožňuje administrátorům nastavovat politiku, instalovat programy na mnoho počítačů nebo aplikovat kritické aktualizace v celé organizační struktuře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LDAP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Lightweight</a:t>
            </a:r>
            <a:r>
              <a:rPr lang="cs-CZ" i="1" dirty="0"/>
              <a:t> </a:t>
            </a:r>
            <a:r>
              <a:rPr lang="cs-CZ" i="1" dirty="0" err="1"/>
              <a:t>Directory</a:t>
            </a:r>
            <a:r>
              <a:rPr lang="cs-CZ" i="1" dirty="0"/>
              <a:t> Access </a:t>
            </a:r>
            <a:r>
              <a:rPr lang="cs-CZ" i="1" dirty="0" err="1"/>
              <a:t>Protocol</a:t>
            </a:r>
            <a:endParaRPr lang="cs-CZ" dirty="0" smtClean="0"/>
          </a:p>
          <a:p>
            <a:r>
              <a:rPr lang="cs-CZ" dirty="0" smtClean="0"/>
              <a:t>Protokol pro </a:t>
            </a:r>
            <a:r>
              <a:rPr lang="cs-CZ" dirty="0"/>
              <a:t>ukládání a přístup k datům na adresářovém </a:t>
            </a:r>
            <a:r>
              <a:rPr lang="cs-CZ" dirty="0" smtClean="0"/>
              <a:t>serveru, uložených ve stromové struktuře</a:t>
            </a:r>
          </a:p>
          <a:p>
            <a:r>
              <a:rPr lang="cs-CZ" dirty="0" smtClean="0"/>
              <a:t>Klient-server</a:t>
            </a:r>
          </a:p>
          <a:p>
            <a:r>
              <a:rPr lang="cs-CZ" dirty="0" smtClean="0"/>
              <a:t>Autentizace klienta</a:t>
            </a:r>
          </a:p>
          <a:p>
            <a:r>
              <a:rPr lang="cs-CZ" dirty="0" smtClean="0"/>
              <a:t>Záznam, atribut, schéma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737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Directory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vyžaduje instalaci služby DNS</a:t>
            </a:r>
          </a:p>
          <a:p>
            <a:r>
              <a:rPr lang="cs-CZ" dirty="0" smtClean="0"/>
              <a:t>je založena na standardních internetových protokolech</a:t>
            </a:r>
          </a:p>
          <a:p>
            <a:r>
              <a:rPr lang="cs-CZ" dirty="0" smtClean="0"/>
              <a:t>jednoznačně definuje strukturu sítě</a:t>
            </a:r>
          </a:p>
          <a:p>
            <a:r>
              <a:rPr lang="cs-CZ" dirty="0" smtClean="0"/>
              <a:t>organizuje skupiny počítačů a domén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Hierarchie 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Doména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Strom</a:t>
            </a:r>
            <a:r>
              <a:rPr lang="cs-CZ" dirty="0" smtClean="0"/>
              <a:t> - hierarchické spojení domén vytvořené vztahem rodič-potomek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Les (</a:t>
            </a:r>
            <a:r>
              <a:rPr lang="cs-CZ" b="1" dirty="0" err="1" smtClean="0">
                <a:solidFill>
                  <a:srgbClr val="0070C0"/>
                </a:solidFill>
              </a:rPr>
              <a:t>Forest</a:t>
            </a:r>
            <a:r>
              <a:rPr lang="cs-CZ" b="1" dirty="0" smtClean="0">
                <a:solidFill>
                  <a:srgbClr val="0070C0"/>
                </a:solidFill>
              </a:rPr>
              <a:t>) </a:t>
            </a:r>
            <a:r>
              <a:rPr lang="cs-CZ" dirty="0" smtClean="0"/>
              <a:t>- spojená skupina doménových stromů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Uživatele a počítače</a:t>
            </a:r>
          </a:p>
          <a:p>
            <a:r>
              <a:rPr lang="cs-CZ" dirty="0" smtClean="0"/>
              <a:t>Sítě</a:t>
            </a:r>
          </a:p>
          <a:p>
            <a:r>
              <a:rPr lang="cs-CZ" dirty="0" smtClean="0"/>
              <a:t>Domény a vztahy důvěry</a:t>
            </a:r>
          </a:p>
          <a:p>
            <a:r>
              <a:rPr lang="cs-CZ" dirty="0" smtClean="0"/>
              <a:t>Vztahy zásad</a:t>
            </a:r>
            <a:endParaRPr lang="cs-CZ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efca26cfd723173d4fc5f1a1f41ba8a745a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905</Words>
  <Application>Microsoft Office PowerPoint</Application>
  <PresentationFormat>Předvádění na obrazovce (4:3)</PresentationFormat>
  <Paragraphs>192</Paragraphs>
  <Slides>36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Motiv sady Office</vt:lpstr>
      <vt:lpstr>Systémová integrace Administrace, datová centra a monitoring, virtualizace</vt:lpstr>
      <vt:lpstr>Obsah</vt:lpstr>
      <vt:lpstr>Seskupení počítačů se systémem Windows</vt:lpstr>
      <vt:lpstr>Doména</vt:lpstr>
      <vt:lpstr>Active Directory</vt:lpstr>
      <vt:lpstr>LDAP</vt:lpstr>
      <vt:lpstr>Active Directory</vt:lpstr>
      <vt:lpstr>Hierarchie AD</vt:lpstr>
      <vt:lpstr>Správa AD</vt:lpstr>
      <vt:lpstr>Microsoft CAL</vt:lpstr>
      <vt:lpstr>Prezentace aplikace PowerPoint</vt:lpstr>
      <vt:lpstr>Oblasti monitoringu</vt:lpstr>
      <vt:lpstr>Co nás zajímá?</vt:lpstr>
      <vt:lpstr>Monitorování</vt:lpstr>
      <vt:lpstr>Technologie pro monitoring</vt:lpstr>
      <vt:lpstr>Monitoring sítě</vt:lpstr>
      <vt:lpstr>Prezentace aplikace PowerPoint</vt:lpstr>
      <vt:lpstr>Co zjišťujeme při monitoringu sítě</vt:lpstr>
      <vt:lpstr>Monitoring sítí - metriky</vt:lpstr>
      <vt:lpstr>Monitoring sítí - nástroje</vt:lpstr>
      <vt:lpstr>Přehled zkratek</vt:lpstr>
      <vt:lpstr>Prezentace aplikace PowerPoint</vt:lpstr>
      <vt:lpstr>Virtualizace</vt:lpstr>
      <vt:lpstr>Virtualizace desktopových OS</vt:lpstr>
      <vt:lpstr>Virtualizace desktopových OS</vt:lpstr>
      <vt:lpstr>Virtualizace serverů</vt:lpstr>
      <vt:lpstr>Virtualizační nástroje</vt:lpstr>
      <vt:lpstr>Windows 8</vt:lpstr>
      <vt:lpstr>Hyper-V</vt:lpstr>
      <vt:lpstr>Další příklady virtualizace</vt:lpstr>
      <vt:lpstr>Prezentace aplikace PowerPoint</vt:lpstr>
      <vt:lpstr>Datová centra</vt:lpstr>
      <vt:lpstr>Datová centra - klasifikace</vt:lpstr>
      <vt:lpstr>Tier Level – down-time per year</vt:lpstr>
      <vt:lpstr>Datová centra – výběr lokality</vt:lpstr>
      <vt:lpstr>Přínosy DC oproti distribuovanému řešení</vt:lpstr>
    </vt:vector>
  </TitlesOfParts>
  <Company>VŠB TU Ostrava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Systémová integrace</dc:title>
  <dc:creator>Danel</dc:creator>
  <cp:lastModifiedBy>uzivatel</cp:lastModifiedBy>
  <cp:revision>101</cp:revision>
  <dcterms:created xsi:type="dcterms:W3CDTF">2009-08-26T07:52:45Z</dcterms:created>
  <dcterms:modified xsi:type="dcterms:W3CDTF">2013-12-02T09:36:59Z</dcterms:modified>
</cp:coreProperties>
</file>